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fbdc801c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fbdc801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fbdc801c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fbdc801c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fbb9d5622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fbb9d5622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fbdc801c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fbdc801c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fbdc801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fbdc801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1985 PUMA 560: The first documented use of a robotic system in surgery occurred with PUMA 560, an industrial robot used to position a needle for brain biopsy.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2000 Da Vinci: one of the most widely known and FDA approved in 2000, allowed the possibility to perform minimally invasive surgeries with its multi-arm design and 3D high-definition vision system.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fbb9d5622_1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fbb9d5622_1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Currently one of the most minimally invasive surgery type procedure is using the laparoscopy methodology.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However, not every patient are eligible to laparoscopic surgery. As a result, there are still several open surgeries being performed.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fbdc801c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fbdc801c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Device developed by Microsoft that among other features allows the processing of RGB-D images.</a:t>
            </a:r>
            <a:br>
              <a:rPr lang="pt-PT"/>
            </a:br>
            <a:br>
              <a:rPr lang="pt-PT"/>
            </a:br>
            <a:r>
              <a:rPr lang="pt-PT"/>
              <a:t>With this feature we would be able to translate a human joint movement to the robotic arm joint.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fbdc801c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fbdc801c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fbdc801c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fbdc801c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For this part, simulating the robot at home was crucial to facilitate the development process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fbb9d5622_19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fbb9d5622_19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For this part, simulating the robot at home was crucial to facilitate the development process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fbdc801c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dfbdc801c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fbb9d5622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dfbb9d5622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For this part, simulating the robot at home was crucial to facilitate the development process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y.clevelandclinic.org/health/treatments/22178-robotic-surgery" TargetMode="External"/><Relationship Id="rId4" Type="http://schemas.openxmlformats.org/officeDocument/2006/relationships/hyperlink" Target="https://www.concordia.ca/cunews/offices/vprgs/sgs/public-scholars-18/2018/09/11/surgical-robots-will-save-lives-cut-costs-and-contribute-to-medical-education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MIRROR GRIP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1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pt-PT" sz="1180">
                <a:latin typeface="Arial"/>
                <a:ea typeface="Arial"/>
                <a:cs typeface="Arial"/>
                <a:sym typeface="Arial"/>
              </a:rPr>
              <a:t>Francisco Magalhães - 202005141</a:t>
            </a:r>
            <a:endParaRPr sz="118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pt-PT" sz="1180">
                <a:latin typeface="Arial"/>
                <a:ea typeface="Arial"/>
                <a:cs typeface="Arial"/>
                <a:sym typeface="Arial"/>
              </a:rPr>
              <a:t>Miguel Borges - 202004481</a:t>
            </a:r>
            <a:endParaRPr sz="118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pt-PT" sz="1180">
                <a:latin typeface="Arial"/>
                <a:ea typeface="Arial"/>
                <a:cs typeface="Arial"/>
                <a:sym typeface="Arial"/>
              </a:rPr>
              <a:t>José Teixeira - 202006243</a:t>
            </a:r>
            <a:endParaRPr sz="118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pt-PT" sz="1180">
                <a:latin typeface="Arial"/>
                <a:ea typeface="Arial"/>
                <a:cs typeface="Arial"/>
                <a:sym typeface="Arial"/>
              </a:rPr>
              <a:t>Tomás Cruz - 202008274</a:t>
            </a:r>
            <a:endParaRPr sz="118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pt-PT" sz="1180">
                <a:latin typeface="Arial"/>
                <a:ea typeface="Arial"/>
                <a:cs typeface="Arial"/>
                <a:sym typeface="Arial"/>
              </a:rPr>
              <a:t>Medical Robotics - 2024</a:t>
            </a:r>
            <a:endParaRPr sz="122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1297500" y="364200"/>
            <a:ext cx="3683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Angles and Movement</a:t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725" y="2938435"/>
            <a:ext cx="2157850" cy="12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725" y="1657146"/>
            <a:ext cx="2153356" cy="12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1725" y="364200"/>
            <a:ext cx="2157849" cy="129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650" y="1119800"/>
            <a:ext cx="2759400" cy="2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1147500" y="4093600"/>
            <a:ext cx="28377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Lookup table for Reverse Kinematics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5431800" y="4219725"/>
            <a:ext cx="28377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V vs Servo Angle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Limitations of the Sunfounder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951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PT"/>
              <a:t>Imprecise movement.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PT"/>
              <a:t>Susceptible to Inertia.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PT"/>
              <a:t>Arduino does not provide enough current to control the 4 motors.</a:t>
            </a:r>
            <a:endParaRPr/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00" y="1090725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Adjustable Parameters</a:t>
            </a:r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Supports Left Handed People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600"/>
              <a:t>Supports Surgery Gloves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600"/>
              <a:t>Usable with or without console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525" y="1208875"/>
            <a:ext cx="3347699" cy="334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DEMO</a:t>
            </a:r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PT" sz="2500"/>
              <a:t>So let’s (not) get our hands dirty!</a:t>
            </a:r>
            <a:endParaRPr sz="2500"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35" y="2151100"/>
            <a:ext cx="2735325" cy="27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Surgery Robots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5198250" y="1771938"/>
            <a:ext cx="3564000" cy="23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Faster recovery</a:t>
            </a:r>
            <a:br>
              <a:rPr lang="pt-PT" sz="1500"/>
            </a:br>
            <a:endParaRPr sz="7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Less blood loss</a:t>
            </a:r>
            <a:br>
              <a:rPr lang="pt-PT" sz="1500"/>
            </a:br>
            <a:endParaRPr sz="7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Minimal scaring</a:t>
            </a:r>
            <a:br>
              <a:rPr lang="pt-PT" sz="1500"/>
            </a:br>
            <a:endParaRPr sz="7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Minimally invasive</a:t>
            </a:r>
            <a:endParaRPr sz="1500"/>
          </a:p>
        </p:txBody>
      </p:sp>
      <p:pic>
        <p:nvPicPr>
          <p:cNvPr id="142" name="Google Shape;142;p14" descr="Medical workers operating a machine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75" y="1612450"/>
            <a:ext cx="4296436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151650" y="4712400"/>
            <a:ext cx="804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[1] </a:t>
            </a:r>
            <a:r>
              <a:rPr lang="pt-PT" sz="8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https://www.concordia.ca/cunews/offices/vprgs/sgs/public-scholars-18/2018/09/11/surgical-robots-will-save-lives-cut-costs-and-contribute-to-medical-education.html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[2] </a:t>
            </a:r>
            <a:r>
              <a:rPr lang="pt-PT" sz="8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https://my.clevelandclinic.org/health/treatments/22178-robotic-surgery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Robot as a Second Pair of Hands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225" y="1655375"/>
            <a:ext cx="21812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975500" y="1655375"/>
            <a:ext cx="4286400" cy="25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P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Able to perform menial and repetitive tasks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P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Holds indefinitely without tiring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5797238" y="3835450"/>
            <a:ext cx="24792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Operating abdominal hernia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Kinect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150" y="1216363"/>
            <a:ext cx="3331450" cy="22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25" y="1267377"/>
            <a:ext cx="4946500" cy="2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5850" y="3085325"/>
            <a:ext cx="3490900" cy="19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47450" y="5643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 dirty="0" err="1"/>
              <a:t>MediaPipe</a:t>
            </a:r>
            <a:endParaRPr sz="2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 err="1"/>
              <a:t>Hand</a:t>
            </a:r>
            <a:r>
              <a:rPr lang="pt-PT" sz="1800" dirty="0"/>
              <a:t> </a:t>
            </a:r>
            <a:r>
              <a:rPr lang="pt-PT" sz="1800" dirty="0" err="1"/>
              <a:t>Landmarker</a:t>
            </a:r>
            <a:endParaRPr sz="1800" dirty="0"/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246275" y="1705400"/>
            <a:ext cx="4738800" cy="23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52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2"/>
              <a:buChar char="●"/>
            </a:pPr>
            <a:r>
              <a:rPr lang="pt-PT" sz="1521"/>
              <a:t>ML model developed by Google Research that allows to estimate the 3D positions of </a:t>
            </a:r>
            <a:r>
              <a:rPr lang="pt-PT" sz="1521" b="1"/>
              <a:t>21 hand </a:t>
            </a:r>
            <a:r>
              <a:rPr lang="pt-PT" sz="1521"/>
              <a:t>keypoints, distinguishing between left and right hands.</a:t>
            </a:r>
            <a:br>
              <a:rPr lang="pt-PT" sz="1521"/>
            </a:br>
            <a:endParaRPr sz="1521"/>
          </a:p>
          <a:p>
            <a:pPr marL="457200" lvl="0" indent="-3252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2"/>
              <a:buChar char="●"/>
            </a:pPr>
            <a:r>
              <a:rPr lang="pt-PT" sz="1521"/>
              <a:t>It operates on RGB images and returns the 3D coordinates of the hand keypoints.</a:t>
            </a:r>
            <a:br>
              <a:rPr lang="pt-PT" sz="1521"/>
            </a:br>
            <a:endParaRPr sz="1521"/>
          </a:p>
          <a:p>
            <a:pPr marL="457200" lvl="0" indent="-3252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2"/>
              <a:buChar char="●"/>
            </a:pPr>
            <a:r>
              <a:rPr lang="pt-PT" sz="1521"/>
              <a:t>The model was trained on approximately 30k real-world images, as several rendered synthetic hand models imposed over various backgrounds</a:t>
            </a:r>
            <a:endParaRPr sz="814"/>
          </a:p>
        </p:txBody>
      </p:sp>
      <p:sp>
        <p:nvSpPr>
          <p:cNvPr id="166" name="Google Shape;166;p17"/>
          <p:cNvSpPr txBox="1"/>
          <p:nvPr/>
        </p:nvSpPr>
        <p:spPr>
          <a:xfrm>
            <a:off x="246275" y="4617900"/>
            <a:ext cx="473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P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https://ai.google.dev/edge/mediapipe/solutions/vision/hand_landmarker</a:t>
            </a:r>
            <a:endParaRPr sz="1000"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475" y="1630825"/>
            <a:ext cx="3854124" cy="289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Direct kinematics</a:t>
            </a: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4917775" y="1560125"/>
            <a:ext cx="3741000" cy="12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Plane x0z: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x = l</a:t>
            </a:r>
            <a:r>
              <a:rPr lang="pt-PT" baseline="-25000"/>
              <a:t>1</a:t>
            </a:r>
            <a:r>
              <a:rPr lang="pt-PT"/>
              <a:t> cos ( θ</a:t>
            </a:r>
            <a:r>
              <a:rPr lang="pt-PT" baseline="-25000"/>
              <a:t>1</a:t>
            </a:r>
            <a:r>
              <a:rPr lang="pt-PT"/>
              <a:t>) +  ( l</a:t>
            </a:r>
            <a:r>
              <a:rPr lang="pt-PT" baseline="-25000"/>
              <a:t>2</a:t>
            </a:r>
            <a:r>
              <a:rPr lang="pt-PT"/>
              <a:t>  + l</a:t>
            </a:r>
            <a:r>
              <a:rPr lang="pt-PT" baseline="-25000"/>
              <a:t>claw  </a:t>
            </a:r>
            <a:r>
              <a:rPr lang="pt-PT"/>
              <a:t>) cos ( θ</a:t>
            </a:r>
            <a:r>
              <a:rPr lang="pt-PT" baseline="-25000"/>
              <a:t>2</a:t>
            </a:r>
            <a:r>
              <a:rPr lang="pt-PT"/>
              <a:t> - (180 - θ</a:t>
            </a:r>
            <a:r>
              <a:rPr lang="pt-PT" baseline="-25000"/>
              <a:t>1</a:t>
            </a:r>
            <a:r>
              <a:rPr lang="pt-PT"/>
              <a:t>)) </a:t>
            </a:r>
            <a:endParaRPr baseline="-25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z = l</a:t>
            </a:r>
            <a:r>
              <a:rPr lang="pt-PT" baseline="-25000"/>
              <a:t>1</a:t>
            </a:r>
            <a:r>
              <a:rPr lang="pt-PT"/>
              <a:t> sin (θ</a:t>
            </a:r>
            <a:r>
              <a:rPr lang="pt-PT" baseline="-25000"/>
              <a:t>1</a:t>
            </a:r>
            <a:r>
              <a:rPr lang="pt-PT"/>
              <a:t>) + ( l</a:t>
            </a:r>
            <a:r>
              <a:rPr lang="pt-PT" baseline="-25000"/>
              <a:t>2</a:t>
            </a:r>
            <a:r>
              <a:rPr lang="pt-PT"/>
              <a:t> + l</a:t>
            </a:r>
            <a:r>
              <a:rPr lang="pt-PT" baseline="-25000"/>
              <a:t>claw  </a:t>
            </a:r>
            <a:r>
              <a:rPr lang="pt-PT"/>
              <a:t>)  sin (θ</a:t>
            </a:r>
            <a:r>
              <a:rPr lang="pt-PT" baseline="-25000"/>
              <a:t>2</a:t>
            </a:r>
            <a:r>
              <a:rPr lang="pt-PT"/>
              <a:t> - (180 - θ</a:t>
            </a:r>
            <a:r>
              <a:rPr lang="pt-PT" baseline="-25000"/>
              <a:t>1</a:t>
            </a:r>
            <a:r>
              <a:rPr lang="pt-PT"/>
              <a:t>))</a:t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25" y="1560125"/>
            <a:ext cx="3656681" cy="32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Direct kinematics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4871550" y="2697300"/>
            <a:ext cx="41400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With base swivel</a:t>
            </a:r>
            <a:r>
              <a:rPr lang="pt-PT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x = cos θ</a:t>
            </a:r>
            <a:r>
              <a:rPr lang="pt-PT" sz="1200" baseline="-25000"/>
              <a:t>0</a:t>
            </a:r>
            <a:r>
              <a:rPr lang="pt-PT"/>
              <a:t> </a:t>
            </a:r>
            <a:r>
              <a:rPr lang="pt-PT" sz="1500"/>
              <a:t>[ </a:t>
            </a:r>
            <a:r>
              <a:rPr lang="pt-PT"/>
              <a:t>l</a:t>
            </a:r>
            <a:r>
              <a:rPr lang="pt-PT" baseline="-25000"/>
              <a:t>1</a:t>
            </a:r>
            <a:r>
              <a:rPr lang="pt-PT"/>
              <a:t> cos ( θ</a:t>
            </a:r>
            <a:r>
              <a:rPr lang="pt-PT" baseline="-25000"/>
              <a:t>1</a:t>
            </a:r>
            <a:r>
              <a:rPr lang="pt-PT"/>
              <a:t>) + ( l</a:t>
            </a:r>
            <a:r>
              <a:rPr lang="pt-PT" baseline="-25000"/>
              <a:t>2</a:t>
            </a:r>
            <a:r>
              <a:rPr lang="pt-PT"/>
              <a:t>  +  l</a:t>
            </a:r>
            <a:r>
              <a:rPr lang="pt-PT" baseline="-25000"/>
              <a:t>claw  </a:t>
            </a:r>
            <a:r>
              <a:rPr lang="pt-PT"/>
              <a:t>) cos ( θ</a:t>
            </a:r>
            <a:r>
              <a:rPr lang="pt-PT" baseline="-25000"/>
              <a:t>2</a:t>
            </a:r>
            <a:r>
              <a:rPr lang="pt-PT"/>
              <a:t> - (180 - θ</a:t>
            </a:r>
            <a:r>
              <a:rPr lang="pt-PT" baseline="-25000"/>
              <a:t>1</a:t>
            </a:r>
            <a:r>
              <a:rPr lang="pt-PT"/>
              <a:t>)) </a:t>
            </a:r>
            <a:r>
              <a:rPr lang="pt-PT" sz="1500"/>
              <a:t>]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y = sin  θ</a:t>
            </a:r>
            <a:r>
              <a:rPr lang="pt-PT" sz="1200" baseline="-25000"/>
              <a:t>0</a:t>
            </a:r>
            <a:r>
              <a:rPr lang="pt-PT"/>
              <a:t> [ l</a:t>
            </a:r>
            <a:r>
              <a:rPr lang="pt-PT" baseline="-25000"/>
              <a:t>1</a:t>
            </a:r>
            <a:r>
              <a:rPr lang="pt-PT"/>
              <a:t> cos ( θ</a:t>
            </a:r>
            <a:r>
              <a:rPr lang="pt-PT" baseline="-25000"/>
              <a:t>1</a:t>
            </a:r>
            <a:r>
              <a:rPr lang="pt-PT"/>
              <a:t>) + ( l</a:t>
            </a:r>
            <a:r>
              <a:rPr lang="pt-PT" baseline="-25000"/>
              <a:t>2</a:t>
            </a:r>
            <a:r>
              <a:rPr lang="pt-PT"/>
              <a:t>  +  l</a:t>
            </a:r>
            <a:r>
              <a:rPr lang="pt-PT" baseline="-25000"/>
              <a:t>claw  </a:t>
            </a:r>
            <a:r>
              <a:rPr lang="pt-PT"/>
              <a:t>) cos ( θ</a:t>
            </a:r>
            <a:r>
              <a:rPr lang="pt-PT" baseline="-25000"/>
              <a:t>2</a:t>
            </a:r>
            <a:r>
              <a:rPr lang="pt-PT"/>
              <a:t> - (180 - θ</a:t>
            </a:r>
            <a:r>
              <a:rPr lang="pt-PT" baseline="-25000"/>
              <a:t>1</a:t>
            </a:r>
            <a:r>
              <a:rPr lang="pt-PT"/>
              <a:t>)) ]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z = l</a:t>
            </a:r>
            <a:r>
              <a:rPr lang="pt-PT" baseline="-25000"/>
              <a:t>1</a:t>
            </a:r>
            <a:r>
              <a:rPr lang="pt-PT"/>
              <a:t> sin (θ</a:t>
            </a:r>
            <a:r>
              <a:rPr lang="pt-PT" baseline="-25000"/>
              <a:t>1</a:t>
            </a:r>
            <a:r>
              <a:rPr lang="pt-PT"/>
              <a:t>) + ( l</a:t>
            </a:r>
            <a:r>
              <a:rPr lang="pt-PT" baseline="-25000"/>
              <a:t>2</a:t>
            </a:r>
            <a:r>
              <a:rPr lang="pt-PT"/>
              <a:t>  + l</a:t>
            </a:r>
            <a:r>
              <a:rPr lang="pt-PT" baseline="-25000"/>
              <a:t>claw  </a:t>
            </a:r>
            <a:r>
              <a:rPr lang="pt-PT"/>
              <a:t>)  sin (θ</a:t>
            </a:r>
            <a:r>
              <a:rPr lang="pt-PT" baseline="-25000"/>
              <a:t>2</a:t>
            </a:r>
            <a:r>
              <a:rPr lang="pt-PT"/>
              <a:t> - (180 - θ</a:t>
            </a:r>
            <a:r>
              <a:rPr lang="pt-PT" baseline="-25000"/>
              <a:t>1</a:t>
            </a:r>
            <a:r>
              <a:rPr lang="pt-PT"/>
              <a:t>))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500" y="2846326"/>
            <a:ext cx="2296895" cy="199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4871550" y="957875"/>
            <a:ext cx="3741000" cy="12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Plane x0z: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x = l</a:t>
            </a:r>
            <a:r>
              <a:rPr lang="pt-PT" baseline="-25000"/>
              <a:t>1</a:t>
            </a:r>
            <a:r>
              <a:rPr lang="pt-PT"/>
              <a:t> cos ( θ</a:t>
            </a:r>
            <a:r>
              <a:rPr lang="pt-PT" baseline="-25000"/>
              <a:t>1</a:t>
            </a:r>
            <a:r>
              <a:rPr lang="pt-PT"/>
              <a:t>) +  ( l</a:t>
            </a:r>
            <a:r>
              <a:rPr lang="pt-PT" baseline="-25000"/>
              <a:t>2</a:t>
            </a:r>
            <a:r>
              <a:rPr lang="pt-PT"/>
              <a:t>  + l</a:t>
            </a:r>
            <a:r>
              <a:rPr lang="pt-PT" baseline="-25000"/>
              <a:t>claw  </a:t>
            </a:r>
            <a:r>
              <a:rPr lang="pt-PT"/>
              <a:t>) cos ( θ</a:t>
            </a:r>
            <a:r>
              <a:rPr lang="pt-PT" baseline="-25000"/>
              <a:t>2</a:t>
            </a:r>
            <a:r>
              <a:rPr lang="pt-PT"/>
              <a:t> - (180 - θ</a:t>
            </a:r>
            <a:r>
              <a:rPr lang="pt-PT" baseline="-25000"/>
              <a:t>1</a:t>
            </a:r>
            <a:r>
              <a:rPr lang="pt-PT"/>
              <a:t>)) </a:t>
            </a:r>
            <a:endParaRPr baseline="-25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z = l</a:t>
            </a:r>
            <a:r>
              <a:rPr lang="pt-PT" baseline="-25000"/>
              <a:t>1</a:t>
            </a:r>
            <a:r>
              <a:rPr lang="pt-PT"/>
              <a:t> sin (θ</a:t>
            </a:r>
            <a:r>
              <a:rPr lang="pt-PT" baseline="-25000"/>
              <a:t>1</a:t>
            </a:r>
            <a:r>
              <a:rPr lang="pt-PT"/>
              <a:t>) + ( l</a:t>
            </a:r>
            <a:r>
              <a:rPr lang="pt-PT" baseline="-25000"/>
              <a:t>2</a:t>
            </a:r>
            <a:r>
              <a:rPr lang="pt-PT"/>
              <a:t> + l</a:t>
            </a:r>
            <a:r>
              <a:rPr lang="pt-PT" baseline="-25000"/>
              <a:t>claw  </a:t>
            </a:r>
            <a:r>
              <a:rPr lang="pt-PT"/>
              <a:t>)  sin (θ</a:t>
            </a:r>
            <a:r>
              <a:rPr lang="pt-PT" baseline="-25000"/>
              <a:t>2</a:t>
            </a:r>
            <a:r>
              <a:rPr lang="pt-PT"/>
              <a:t> - (180 - θ</a:t>
            </a:r>
            <a:r>
              <a:rPr lang="pt-PT" baseline="-25000"/>
              <a:t>1</a:t>
            </a:r>
            <a:r>
              <a:rPr lang="pt-PT"/>
              <a:t>))</a:t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502" y="1128800"/>
            <a:ext cx="2385574" cy="21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650" y="1356800"/>
            <a:ext cx="3710776" cy="27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2926475" y="2985600"/>
            <a:ext cx="132900" cy="155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Hand Landmarks &amp; Controls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20"/>
          <p:cNvCxnSpPr/>
          <p:nvPr/>
        </p:nvCxnSpPr>
        <p:spPr>
          <a:xfrm rot="10800000">
            <a:off x="1204675" y="3059500"/>
            <a:ext cx="17883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20"/>
          <p:cNvSpPr txBox="1"/>
          <p:nvPr/>
        </p:nvSpPr>
        <p:spPr>
          <a:xfrm>
            <a:off x="588300" y="2741725"/>
            <a:ext cx="790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Height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3" name="Google Shape;193;p20"/>
          <p:cNvCxnSpPr/>
          <p:nvPr/>
        </p:nvCxnSpPr>
        <p:spPr>
          <a:xfrm rot="10800000">
            <a:off x="5650725" y="2532000"/>
            <a:ext cx="17883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20"/>
          <p:cNvSpPr txBox="1"/>
          <p:nvPr/>
        </p:nvSpPr>
        <p:spPr>
          <a:xfrm>
            <a:off x="7480450" y="2247450"/>
            <a:ext cx="790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Hand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5" name="Google Shape;195;p20"/>
          <p:cNvCxnSpPr/>
          <p:nvPr/>
        </p:nvCxnSpPr>
        <p:spPr>
          <a:xfrm rot="10800000" flipH="1">
            <a:off x="4995700" y="2667950"/>
            <a:ext cx="288000" cy="12414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0"/>
          <p:cNvSpPr/>
          <p:nvPr/>
        </p:nvSpPr>
        <p:spPr>
          <a:xfrm>
            <a:off x="4958750" y="3103900"/>
            <a:ext cx="221714" cy="155119"/>
          </a:xfrm>
          <a:custGeom>
            <a:avLst/>
            <a:gdLst/>
            <a:ahLst/>
            <a:cxnLst/>
            <a:rect l="l" t="t" r="r" b="b"/>
            <a:pathLst>
              <a:path w="20101" h="13598" extrusionOk="0">
                <a:moveTo>
                  <a:pt x="0" y="0"/>
                </a:moveTo>
                <a:cubicBezTo>
                  <a:pt x="8089" y="0"/>
                  <a:pt x="17548" y="5922"/>
                  <a:pt x="20101" y="13598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197" name="Google Shape;197;p20"/>
          <p:cNvCxnSpPr/>
          <p:nvPr/>
        </p:nvCxnSpPr>
        <p:spPr>
          <a:xfrm rot="10800000">
            <a:off x="1167700" y="1571300"/>
            <a:ext cx="17883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551325" y="1356800"/>
            <a:ext cx="790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9" name="Google Shape;199;p20"/>
          <p:cNvCxnSpPr>
            <a:stCxn id="200" idx="1"/>
          </p:cNvCxnSpPr>
          <p:nvPr/>
        </p:nvCxnSpPr>
        <p:spPr>
          <a:xfrm rot="10800000">
            <a:off x="5135950" y="3284200"/>
            <a:ext cx="17880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0"/>
          <p:cNvSpPr txBox="1"/>
          <p:nvPr/>
        </p:nvSpPr>
        <p:spPr>
          <a:xfrm>
            <a:off x="6923950" y="3059500"/>
            <a:ext cx="11979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Arm Angle (theta 0)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Robot Simulation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body" idx="1"/>
          </p:nvPr>
        </p:nvSpPr>
        <p:spPr>
          <a:xfrm>
            <a:off x="590825" y="3984700"/>
            <a:ext cx="6196200" cy="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9" y="1311563"/>
            <a:ext cx="2629601" cy="25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396" y="1311562"/>
            <a:ext cx="2699954" cy="252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Apresentação no Ecrã (16:9)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Montserrat</vt:lpstr>
      <vt:lpstr>Arial</vt:lpstr>
      <vt:lpstr>Lato</vt:lpstr>
      <vt:lpstr>Focus</vt:lpstr>
      <vt:lpstr>MIRROR GRIP</vt:lpstr>
      <vt:lpstr>Surgery Robots</vt:lpstr>
      <vt:lpstr>Robot as a Second Pair of Hands</vt:lpstr>
      <vt:lpstr>Kinect</vt:lpstr>
      <vt:lpstr>MediaPipe Hand Landmarker</vt:lpstr>
      <vt:lpstr>Direct kinematics</vt:lpstr>
      <vt:lpstr>Direct kinematics</vt:lpstr>
      <vt:lpstr>Hand Landmarks &amp; Controls </vt:lpstr>
      <vt:lpstr>Robot Simulation</vt:lpstr>
      <vt:lpstr>Angles and Movement</vt:lpstr>
      <vt:lpstr>Limitations of the Sunfounder</vt:lpstr>
      <vt:lpstr>Adjustable Parameters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MIRROR GRIP</dc:title>
  <cp:lastModifiedBy>Tomás Pereira Curralo Cruz</cp:lastModifiedBy>
  <cp:revision>1</cp:revision>
  <dcterms:modified xsi:type="dcterms:W3CDTF">2024-05-24T12:26:38Z</dcterms:modified>
</cp:coreProperties>
</file>